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516" r:id="rId2"/>
    <p:sldMasterId id="2147484291" r:id="rId3"/>
    <p:sldMasterId id="2147484528" r:id="rId4"/>
    <p:sldMasterId id="2147484502" r:id="rId5"/>
  </p:sldMasterIdLst>
  <p:notesMasterIdLst>
    <p:notesMasterId r:id="rId63"/>
  </p:notesMasterIdLst>
  <p:sldIdLst>
    <p:sldId id="257" r:id="rId6"/>
    <p:sldId id="288" r:id="rId7"/>
    <p:sldId id="319" r:id="rId8"/>
    <p:sldId id="294" r:id="rId9"/>
    <p:sldId id="393" r:id="rId10"/>
    <p:sldId id="314" r:id="rId11"/>
    <p:sldId id="315" r:id="rId12"/>
    <p:sldId id="394" r:id="rId13"/>
    <p:sldId id="316" r:id="rId14"/>
    <p:sldId id="321" r:id="rId15"/>
    <p:sldId id="322" r:id="rId16"/>
    <p:sldId id="323" r:id="rId17"/>
    <p:sldId id="330" r:id="rId18"/>
    <p:sldId id="337" r:id="rId19"/>
    <p:sldId id="338" r:id="rId20"/>
    <p:sldId id="339" r:id="rId21"/>
    <p:sldId id="340" r:id="rId22"/>
    <p:sldId id="345" r:id="rId23"/>
    <p:sldId id="346" r:id="rId24"/>
    <p:sldId id="444" r:id="rId25"/>
    <p:sldId id="347" r:id="rId26"/>
    <p:sldId id="403" r:id="rId27"/>
    <p:sldId id="445" r:id="rId28"/>
    <p:sldId id="352" r:id="rId29"/>
    <p:sldId id="353" r:id="rId30"/>
    <p:sldId id="354" r:id="rId31"/>
    <p:sldId id="355" r:id="rId32"/>
    <p:sldId id="360" r:id="rId33"/>
    <p:sldId id="395" r:id="rId34"/>
    <p:sldId id="396" r:id="rId35"/>
    <p:sldId id="397" r:id="rId36"/>
    <p:sldId id="398" r:id="rId37"/>
    <p:sldId id="402" r:id="rId38"/>
    <p:sldId id="361" r:id="rId39"/>
    <p:sldId id="362" r:id="rId40"/>
    <p:sldId id="363" r:id="rId41"/>
    <p:sldId id="450" r:id="rId42"/>
    <p:sldId id="451" r:id="rId43"/>
    <p:sldId id="364" r:id="rId44"/>
    <p:sldId id="365" r:id="rId45"/>
    <p:sldId id="368" r:id="rId46"/>
    <p:sldId id="369" r:id="rId47"/>
    <p:sldId id="370" r:id="rId48"/>
    <p:sldId id="371" r:id="rId49"/>
    <p:sldId id="404" r:id="rId50"/>
    <p:sldId id="372" r:id="rId51"/>
    <p:sldId id="405" r:id="rId52"/>
    <p:sldId id="373" r:id="rId53"/>
    <p:sldId id="376" r:id="rId54"/>
    <p:sldId id="427" r:id="rId55"/>
    <p:sldId id="428" r:id="rId56"/>
    <p:sldId id="429" r:id="rId57"/>
    <p:sldId id="446" r:id="rId58"/>
    <p:sldId id="447" r:id="rId59"/>
    <p:sldId id="448" r:id="rId60"/>
    <p:sldId id="449" r:id="rId61"/>
    <p:sldId id="426" r:id="rId62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95" autoAdjust="0"/>
    <p:restoredTop sz="94660" autoAdjust="0"/>
  </p:normalViewPr>
  <p:slideViewPr>
    <p:cSldViewPr>
      <p:cViewPr varScale="1">
        <p:scale>
          <a:sx n="62" d="100"/>
          <a:sy n="62" d="100"/>
        </p:scale>
        <p:origin x="-128" y="-592"/>
      </p:cViewPr>
      <p:guideLst>
        <p:guide orient="horz" pos="3070"/>
        <p:guide pos="54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notesMaster" Target="notesMasters/notesMaster1.xml"/><Relationship Id="rId64" Type="http://schemas.openxmlformats.org/officeDocument/2006/relationships/printerSettings" Target="printerSettings/printerSettings1.bin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3/29/16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jp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jp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jp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782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992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928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05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174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497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9121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431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9" y="6218683"/>
            <a:ext cx="6992436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6218683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terprise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lockup-enterpris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" y="6210745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82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65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ac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18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128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23783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821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01718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form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64171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effectLst>
            <a:outerShdw blurRad="50800" dist="38100" dir="54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73" y="3349625"/>
            <a:ext cx="7671816" cy="22829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29" y="3355721"/>
            <a:ext cx="10509504" cy="22799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llery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12" y="3273425"/>
            <a:ext cx="9182100" cy="2298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454257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rightcove-perfor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281" y="3273425"/>
            <a:ext cx="9525000" cy="2311151"/>
          </a:xfrm>
          <a:prstGeom prst="rect">
            <a:avLst/>
          </a:prstGeom>
          <a:effectLst>
            <a:outerShdw blurRad="50800" dist="38100" dir="54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239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755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1213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82403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theme" Target="../theme/theme2.xml"/><Relationship Id="rId9" Type="http://schemas.openxmlformats.org/officeDocument/2006/relationships/image" Target="../media/image6.png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13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Relationship Id="rId9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theme" Target="../theme/theme4.xml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theme" Target="../theme/theme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©2016 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34" r:id="rId7"/>
    <p:sldLayoutId id="2147484536" r:id="rId8"/>
    <p:sldLayoutId id="2147484537" r:id="rId9"/>
    <p:sldLayoutId id="2147484538" r:id="rId10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EFEFF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rgbClr val="EFEFF0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©2015 Brightcove Inc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35" r:id="rId7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527" r:id="rId5"/>
    <p:sldLayoutId id="2147484490" r:id="rId6"/>
    <p:sldLayoutId id="2147484491" r:id="rId7"/>
    <p:sldLayoutId id="2147484492" r:id="rId8"/>
    <p:sldLayoutId id="2147484493" r:id="rId9"/>
    <p:sldLayoutId id="2147484525" r:id="rId10"/>
    <p:sldLayoutId id="2147484526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0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31" r:id="rId3"/>
    <p:sldLayoutId id="2147484532" r:id="rId4"/>
    <p:sldLayoutId id="2147484533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  <p:sldLayoutId id="2147484523" r:id="rId4"/>
    <p:sldLayoutId id="2147484524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ightcoveLearning/curriculum-developing-bc-player" TargetMode="External"/><Relationship Id="rId4" Type="http://schemas.openxmlformats.org/officeDocument/2006/relationships/hyperlink" Target="http://bit.ly/1EDWaCA" TargetMode="External"/><Relationship Id="rId5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index.html" TargetMode="External"/><Relationship Id="rId4" Type="http://schemas.openxmlformats.org/officeDocument/2006/relationships/hyperlink" Target="http://docs.brightcove.com/en/video-cloud/brightcove-player/reference/api/index.html" TargetMode="External"/><Relationship Id="rId5" Type="http://schemas.openxmlformats.org/officeDocument/2006/relationships/hyperlink" Target="http://docs.brightcove.com/en/video-cloud/brightcove-player/reference/api/vjs.Player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hyperlink" Target="mailto:mboles@brightcove.co" TargetMode="External"/><Relationship Id="rId3" Type="http://schemas.openxmlformats.org/officeDocument/2006/relationships/hyperlink" Target="mailto:training@brightcove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ocs.brightcove.com/en/video-cloud/brightcove-player/reference/api/vjs.Player.html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docs.brightcove.com/en/video-cloud/brightcove-player/samples/listen-for-play-button.html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solutions.brightcove.com/pcosta/showcase/playlist-changer.html" TargetMode="External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rightcove.com/en/video-cloud/brightcove-player/index.html" TargetMode="External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56502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Setting Up to Develop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1651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 Cloud Account</a:t>
            </a:r>
          </a:p>
          <a:p>
            <a:r>
              <a:rPr lang="en-US" dirty="0"/>
              <a:t>You will also need an editor for HTML/JavaScript</a:t>
            </a:r>
          </a:p>
          <a:p>
            <a:pPr lvl="1"/>
            <a:r>
              <a:rPr lang="en-US" dirty="0"/>
              <a:t>Any plain text editor will work</a:t>
            </a:r>
          </a:p>
          <a:p>
            <a:pPr lvl="1"/>
            <a:r>
              <a:rPr lang="en-US" dirty="0"/>
              <a:t>An editor such as </a:t>
            </a:r>
            <a:r>
              <a:rPr lang="en-US" dirty="0" smtClean="0"/>
              <a:t>Atom, </a:t>
            </a:r>
            <a:r>
              <a:rPr lang="en-US" dirty="0" err="1" smtClean="0"/>
              <a:t>Chocolat</a:t>
            </a:r>
            <a:r>
              <a:rPr lang="en-US" dirty="0"/>
              <a:t>, Sublime Text, Dreamweaver, BBEdit, or CoffeeCup, that provides code-hinting and syntax highlighting is </a:t>
            </a:r>
            <a:r>
              <a:rPr lang="en-US" dirty="0" smtClean="0"/>
              <a:t>recommended</a:t>
            </a:r>
          </a:p>
          <a:p>
            <a:r>
              <a:rPr lang="en-US" dirty="0" smtClean="0"/>
              <a:t>For iframe player implementation examples a web server is needed</a:t>
            </a:r>
          </a:p>
          <a:p>
            <a:pPr lvl="1"/>
            <a:r>
              <a:rPr lang="en-US" dirty="0" smtClean="0"/>
              <a:t>XAMPP and WAMP free options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0108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Session Materials - 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 files and slides</a:t>
            </a:r>
          </a:p>
          <a:p>
            <a:pPr lvl="1"/>
            <a:r>
              <a:rPr lang="en-US" dirty="0">
                <a:hlinkClick r:id="rId3"/>
              </a:rPr>
              <a:t>https://github.com/</a:t>
            </a:r>
            <a:r>
              <a:rPr lang="en-US" dirty="0" err="1">
                <a:hlinkClick r:id="rId3"/>
              </a:rPr>
              <a:t>BrightcoveLearning</a:t>
            </a:r>
            <a:r>
              <a:rPr lang="en-US" dirty="0">
                <a:hlinkClick r:id="rId3"/>
              </a:rPr>
              <a:t>/curriculum-developing-</a:t>
            </a:r>
            <a:r>
              <a:rPr lang="en-US" dirty="0" err="1">
                <a:hlinkClick r:id="rId3"/>
              </a:rPr>
              <a:t>bc</a:t>
            </a:r>
            <a:r>
              <a:rPr lang="en-US" dirty="0">
                <a:hlinkClick r:id="rId3"/>
              </a:rPr>
              <a:t>-player</a:t>
            </a:r>
            <a:endParaRPr lang="en-US" dirty="0"/>
          </a:p>
          <a:p>
            <a:pPr lvl="1"/>
            <a:r>
              <a:rPr lang="en-US" dirty="0" smtClean="0">
                <a:hlinkClick r:id="rId4"/>
              </a:rPr>
              <a:t>http://bit.ly/1EDWaCA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 descr="github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781" y="3502025"/>
            <a:ext cx="1059256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930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Player </a:t>
            </a:r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704" y="1911090"/>
            <a:ext cx="15877477" cy="6848735"/>
          </a:xfrm>
        </p:spPr>
        <p:txBody>
          <a:bodyPr/>
          <a:lstStyle/>
          <a:p>
            <a:r>
              <a:rPr lang="en-US" dirty="0" smtClean="0"/>
              <a:t>Documentation and Samples</a:t>
            </a:r>
          </a:p>
          <a:p>
            <a:pPr marL="234950" lvl="1" indent="0">
              <a:buNone/>
            </a:pPr>
            <a:r>
              <a:rPr lang="en-US" dirty="0">
                <a:latin typeface="+mn-lt"/>
                <a:hlinkClick r:id="rId3"/>
              </a:rPr>
              <a:t>http://</a:t>
            </a:r>
            <a:r>
              <a:rPr lang="en-US" dirty="0" err="1">
                <a:latin typeface="+mn-lt"/>
                <a:hlinkClick r:id="rId3"/>
              </a:rPr>
              <a:t>docs.brightcove.com</a:t>
            </a:r>
            <a:r>
              <a:rPr lang="en-US" dirty="0">
                <a:latin typeface="+mn-lt"/>
                <a:hlinkClick r:id="rId3"/>
              </a:rPr>
              <a:t>/en/video-cloud/</a:t>
            </a:r>
            <a:r>
              <a:rPr lang="en-US" dirty="0" err="1">
                <a:latin typeface="+mn-lt"/>
                <a:hlinkClick r:id="rId3"/>
              </a:rPr>
              <a:t>brightcove</a:t>
            </a:r>
            <a:r>
              <a:rPr lang="en-US" dirty="0">
                <a:latin typeface="+mn-lt"/>
                <a:hlinkClick r:id="rId3"/>
              </a:rPr>
              <a:t>-player/</a:t>
            </a:r>
            <a:r>
              <a:rPr lang="en-US" dirty="0" err="1">
                <a:latin typeface="+mn-lt"/>
                <a:hlinkClick r:id="rId3"/>
              </a:rPr>
              <a:t>index.html</a:t>
            </a:r>
            <a:endParaRPr lang="en-US" dirty="0">
              <a:latin typeface="+mn-lt"/>
            </a:endParaRPr>
          </a:p>
          <a:p>
            <a:r>
              <a:rPr lang="en-US" dirty="0" smtClean="0"/>
              <a:t>API Docs: Consists </a:t>
            </a:r>
            <a:r>
              <a:rPr lang="en-US" dirty="0" smtClean="0"/>
              <a:t>of the </a:t>
            </a:r>
            <a:r>
              <a:rPr lang="en-US" dirty="0" err="1" smtClean="0"/>
              <a:t>Video.js</a:t>
            </a:r>
            <a:r>
              <a:rPr lang="en-US" dirty="0" smtClean="0"/>
              <a:t> </a:t>
            </a:r>
            <a:r>
              <a:rPr lang="en-US" dirty="0" smtClean="0"/>
              <a:t>API</a:t>
            </a:r>
            <a:endParaRPr lang="en-US" dirty="0" smtClean="0"/>
          </a:p>
          <a:p>
            <a:pPr lvl="1"/>
            <a:r>
              <a:rPr lang="en-US" dirty="0" smtClean="0"/>
              <a:t>Cumulative doc here: </a:t>
            </a:r>
          </a:p>
          <a:p>
            <a:pPr marL="234950" lvl="1" indent="0">
              <a:buNone/>
            </a:pPr>
            <a:r>
              <a:rPr lang="en-US" dirty="0" smtClean="0">
                <a:latin typeface="+mn-lt"/>
                <a:cs typeface="Source Code Pro"/>
                <a:hlinkClick r:id="rId4"/>
              </a:rPr>
              <a:t>http</a:t>
            </a:r>
            <a:r>
              <a:rPr lang="en-US" dirty="0">
                <a:latin typeface="+mn-lt"/>
                <a:cs typeface="Source Code Pro"/>
                <a:hlinkClick r:id="rId4"/>
              </a:rPr>
              <a:t>://docs.brightcove.com/en/video-cloud/brightcove-player/reference/api/</a:t>
            </a:r>
            <a:r>
              <a:rPr lang="en-US" dirty="0" smtClean="0">
                <a:latin typeface="+mn-lt"/>
                <a:cs typeface="Source Code Pro"/>
                <a:hlinkClick r:id="rId4"/>
              </a:rPr>
              <a:t>index.html</a:t>
            </a:r>
            <a:endParaRPr lang="en-US" dirty="0" smtClean="0">
              <a:latin typeface="+mn-lt"/>
              <a:cs typeface="Source Code Pro"/>
            </a:endParaRPr>
          </a:p>
          <a:p>
            <a:pPr lvl="1"/>
            <a:r>
              <a:rPr lang="en-US" dirty="0" smtClean="0"/>
              <a:t>Focus in this session on methods and events (vjs.player):</a:t>
            </a:r>
          </a:p>
          <a:p>
            <a:pPr marL="234950" lvl="1" indent="0">
              <a:buNone/>
            </a:pPr>
            <a:r>
              <a:rPr lang="en-US" dirty="0">
                <a:latin typeface="+mn-lt"/>
                <a:cs typeface="Source Code Pro"/>
                <a:hlinkClick r:id="rId5"/>
              </a:rPr>
              <a:t>http://docs.brightcove.com/en/video-cloud/brightcove-player/reference/api/</a:t>
            </a:r>
            <a:r>
              <a:rPr lang="en-US" dirty="0" smtClean="0">
                <a:latin typeface="+mn-lt"/>
                <a:cs typeface="Source Code Pro"/>
                <a:hlinkClick r:id="rId5"/>
              </a:rPr>
              <a:t>player.html</a:t>
            </a:r>
            <a:endParaRPr lang="en-US" dirty="0" smtClean="0">
              <a:latin typeface="+mn-lt"/>
              <a:cs typeface="Source Code Pro"/>
            </a:endParaRP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592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JavaScript with Brightcove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5564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Code Dilemma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of this session is to teach Smart Player API code</a:t>
            </a:r>
          </a:p>
          <a:p>
            <a:pPr lvl="1"/>
            <a:r>
              <a:rPr lang="en-US" dirty="0" smtClean="0"/>
              <a:t>Decided it is not appropriate </a:t>
            </a:r>
            <a:r>
              <a:rPr lang="en-US" dirty="0"/>
              <a:t>to suggest </a:t>
            </a:r>
            <a:r>
              <a:rPr lang="en-US" dirty="0" smtClean="0"/>
              <a:t>too many best </a:t>
            </a:r>
            <a:r>
              <a:rPr lang="en-US" dirty="0"/>
              <a:t>practices in </a:t>
            </a:r>
            <a:r>
              <a:rPr lang="en-US" dirty="0" smtClean="0"/>
              <a:t>JavaScript</a:t>
            </a:r>
            <a:endParaRPr lang="en-US" dirty="0"/>
          </a:p>
          <a:p>
            <a:r>
              <a:rPr lang="en-US" dirty="0" smtClean="0"/>
              <a:t>Good </a:t>
            </a:r>
            <a:r>
              <a:rPr lang="en-US" dirty="0"/>
              <a:t>pattern to use is a basic version of the </a:t>
            </a:r>
            <a:r>
              <a:rPr lang="en-US" dirty="0">
                <a:solidFill>
                  <a:srgbClr val="FF0000"/>
                </a:solidFill>
              </a:rPr>
              <a:t>Module</a:t>
            </a:r>
            <a:r>
              <a:rPr lang="en-US" dirty="0"/>
              <a:t> pattern</a:t>
            </a:r>
          </a:p>
          <a:p>
            <a:pPr lvl="1"/>
            <a:r>
              <a:rPr lang="en-US" dirty="0"/>
              <a:t>Keeps variables out of the global name space to avoid collisions with other scripts used in the page</a:t>
            </a:r>
          </a:p>
          <a:p>
            <a:pPr lvl="1"/>
            <a:r>
              <a:rPr lang="en-US" dirty="0"/>
              <a:t>All variable initialized at the top to make it easier to find them</a:t>
            </a:r>
          </a:p>
          <a:p>
            <a:pPr lvl="1"/>
            <a:r>
              <a:rPr lang="en-US" dirty="0"/>
              <a:t>Allows you to have both public and private data/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 smtClean="0"/>
              <a:t>Used in numerous document solutions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3856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Is Event Driven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6293635" cy="6848735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function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foo(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) {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player 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this;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 player.loadVideo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(123);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 player.play(</a:t>
            </a:r>
            <a:r>
              <a:rPr lang="en-US" sz="3200" dirty="0">
                <a:solidFill>
                  <a:schemeClr val="tx2"/>
                </a:solidFill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chemeClr val="tx2"/>
                </a:solidFill>
                <a:latin typeface="Source Code Pro"/>
                <a:cs typeface="Source Code Pro"/>
              </a:rPr>
              <a:t>}</a:t>
            </a:r>
            <a:endParaRPr lang="en-US" sz="3200" dirty="0">
              <a:solidFill>
                <a:schemeClr val="tx2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16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434181" y="2435225"/>
            <a:ext cx="6244671" cy="5401450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2147483647 w 21600"/>
              <a:gd name="T7" fmla="*/ 2147483647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2147483647 h 21600"/>
              <a:gd name="T14" fmla="*/ 2147483647 w 21600"/>
              <a:gd name="T15" fmla="*/ 2147483647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54707" tIns="77354" rIns="154707" bIns="77354" anchor="ctr"/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911181" y="2054225"/>
            <a:ext cx="10416382" cy="6848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>
            <a:lvl1pPr marL="342900" indent="-342900" algn="l" defTabSz="773113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1pPr>
            <a:lvl2pPr marL="5778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2pPr>
            <a:lvl3pPr marL="801688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4000" kern="1200">
                <a:solidFill>
                  <a:srgbClr val="606163"/>
                </a:solidFill>
                <a:latin typeface="Arial"/>
                <a:ea typeface="ＭＳ Ｐゴシック" charset="-128"/>
                <a:cs typeface="Arial"/>
              </a:defRPr>
            </a:lvl3pPr>
            <a:lvl4pPr marL="1027113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4pPr>
            <a:lvl5pPr marL="1250950" indent="-342900" algn="l" defTabSz="7731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accent6"/>
                </a:solidFill>
                <a:latin typeface="Arial"/>
                <a:ea typeface="ＭＳ Ｐゴシック" charset="-128"/>
                <a:cs typeface="Arial"/>
              </a:defRPr>
            </a:lvl5pPr>
            <a:lvl6pPr marL="425445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027988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801525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75062" indent="-386768" algn="l" defTabSz="773537" rtl="0" eaLnBrk="1" latinLnBrk="0" hangingPunct="1">
              <a:spcBef>
                <a:spcPct val="20000"/>
              </a:spcBef>
              <a:buFont typeface="Arial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 smtClean="0">
                <a:latin typeface="Source Code Pro"/>
                <a:cs typeface="Source Code Pro"/>
              </a:rPr>
              <a:t>videojs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"video"</a:t>
            </a:r>
            <a:r>
              <a:rPr lang="en-US" sz="3600" dirty="0">
                <a:latin typeface="Source Code Pro"/>
                <a:cs typeface="Source Code Pro"/>
              </a:rPr>
              <a:t>).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ready</a:t>
            </a:r>
            <a:r>
              <a:rPr lang="en-US" sz="3600" dirty="0">
                <a:latin typeface="Source Code Pro"/>
                <a:cs typeface="Source Code Pro"/>
              </a:rPr>
              <a:t>(function(){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var myPlayer = this;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</a:t>
            </a:r>
            <a:r>
              <a:rPr lang="en-US" sz="36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6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otherComponent.</a:t>
            </a:r>
            <a:r>
              <a:rPr lang="en-US" sz="3600" dirty="0">
                <a:solidFill>
                  <a:srgbClr val="FF0000"/>
                </a:solidFill>
                <a:latin typeface="Source Code Pro"/>
                <a:cs typeface="Source Code Pro"/>
              </a:rPr>
              <a:t>on</a:t>
            </a:r>
            <a:r>
              <a:rPr lang="en-US" sz="3600" dirty="0">
                <a:latin typeface="Source Code Pro"/>
                <a:cs typeface="Source Code Pro"/>
              </a:rPr>
              <a:t>(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play</a:t>
            </a:r>
            <a:r>
              <a:rPr lang="en-US" sz="3600" dirty="0" smtClean="0">
                <a:latin typeface="Source Code Pro"/>
                <a:cs typeface="Source Code Pro"/>
              </a:rPr>
              <a:t>"</a:t>
            </a:r>
            <a:r>
              <a:rPr lang="en-US" sz="3600" dirty="0">
                <a:latin typeface="Source Code Pro"/>
                <a:cs typeface="Source Code Pro"/>
              </a:rPr>
              <a:t>, function(){</a:t>
            </a: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  </a:t>
            </a:r>
            <a:r>
              <a:rPr lang="en-US" sz="3600" dirty="0" smtClean="0">
                <a:latin typeface="Source Code Pro"/>
                <a:cs typeface="Source Code Pro"/>
              </a:rPr>
              <a:t>//Video is playing</a:t>
            </a:r>
            <a:endParaRPr lang="en-US" sz="3600" dirty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>
                <a:latin typeface="Source Code Pro"/>
                <a:cs typeface="Source Code Pro"/>
              </a:rPr>
              <a:t>})</a:t>
            </a:r>
            <a:r>
              <a:rPr lang="en-US" sz="3600" dirty="0" smtClean="0">
                <a:latin typeface="Source Code Pro"/>
                <a:cs typeface="Source Code Pro"/>
              </a:rPr>
              <a:t>;</a:t>
            </a:r>
            <a:endParaRPr lang="en-US" sz="36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25070833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Callback Function 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17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Anonymous Function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videoPlayer.getVideo</a:t>
            </a:r>
            <a:r>
              <a:rPr lang="en-US" sz="3200" dirty="0">
                <a:latin typeface="Source Code Pro"/>
                <a:cs typeface="Source Code Pro"/>
              </a:rPr>
              <a:t>(</a:t>
            </a:r>
            <a:r>
              <a:rPr lang="en-US" sz="3200" b="1" dirty="0">
                <a:solidFill>
                  <a:srgbClr val="3366FF"/>
                </a:solidFill>
                <a:latin typeface="Source Code Pro"/>
                <a:cs typeface="Source Code Pro"/>
              </a:rPr>
              <a:t>function(videoDTO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</a:t>
            </a:r>
            <a:r>
              <a:rPr lang="en-US" sz="3200" dirty="0">
                <a:latin typeface="Source Code Pro"/>
                <a:cs typeface="Source Code Pro"/>
              </a:rPr>
              <a:t>("displayName")</a:t>
            </a:r>
            <a:r>
              <a:rPr lang="en-US" sz="3200" dirty="0" smtClean="0">
                <a:latin typeface="Source Code Pro"/>
                <a:cs typeface="Source Code Pro"/>
              </a:rPr>
              <a:t>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</a:t>
            </a:r>
            <a:r>
              <a:rPr lang="en-US" sz="3200" dirty="0">
                <a:latin typeface="Source Code Pro"/>
                <a:cs typeface="Source Code Pro"/>
              </a:rPr>
              <a:t>= videoDTO.displayName</a:t>
            </a:r>
            <a:r>
              <a:rPr lang="en-US" sz="3200" dirty="0" smtClean="0">
                <a:latin typeface="Source Code Pro"/>
                <a:cs typeface="Source Code Pro"/>
              </a:rPr>
              <a:t>;	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</a:t>
            </a:r>
            <a:r>
              <a:rPr lang="en-US" sz="3200" dirty="0"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latin typeface="Source Code Pro"/>
                <a:cs typeface="Source Code Pro"/>
              </a:rPr>
              <a:t>;</a:t>
            </a:r>
          </a:p>
          <a:p>
            <a:pPr marL="0" indent="0" algn="ctr">
              <a:buNone/>
            </a:pPr>
            <a:r>
              <a:rPr lang="en-US" sz="3200" b="1" dirty="0" smtClean="0">
                <a:latin typeface="Source Code Pro"/>
                <a:cs typeface="Source Code Pro"/>
              </a:rPr>
              <a:t>OR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FF0000"/>
                </a:solidFill>
                <a:latin typeface="+mn-lt"/>
                <a:cs typeface="Source Code Pro"/>
              </a:rPr>
              <a:t>Function Expression / Declaration</a:t>
            </a:r>
            <a:endParaRPr lang="en-US" sz="3200" b="1" dirty="0" smtClean="0">
              <a:latin typeface="+mn-lt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videoPlayer.getVideo(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);</a:t>
            </a:r>
          </a:p>
          <a:p>
            <a:pPr marL="0" indent="0">
              <a:buNone/>
            </a:pPr>
            <a:endParaRPr lang="en-US" sz="3200" dirty="0" smtClean="0"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var </a:t>
            </a:r>
            <a:r>
              <a:rPr lang="en-US" sz="3200" b="1" dirty="0" smtClean="0">
                <a:solidFill>
                  <a:srgbClr val="3366FF"/>
                </a:solidFill>
                <a:latin typeface="Source Code Pro"/>
                <a:cs typeface="Source Code Pro"/>
              </a:rPr>
              <a:t>onGetVideo</a:t>
            </a:r>
            <a:r>
              <a:rPr lang="en-US" sz="3200" dirty="0" smtClean="0">
                <a:latin typeface="Source Code Pro"/>
                <a:cs typeface="Source Code Pro"/>
              </a:rPr>
              <a:t> = function(videoDTO) {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 document.getElementById("displayName").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	innerHTML = videoDTO.displayName;</a:t>
            </a:r>
          </a:p>
          <a:p>
            <a:pPr marL="0" indent="0">
              <a:buNone/>
            </a:pPr>
            <a:r>
              <a:rPr lang="en-US" sz="3200" dirty="0" smtClean="0">
                <a:latin typeface="Source Code Pro"/>
                <a:cs typeface="Source Code Pro"/>
              </a:rPr>
              <a:t>};</a:t>
            </a:r>
            <a:endParaRPr lang="en-US" sz="3200" dirty="0">
              <a:latin typeface="Source Code Pro"/>
              <a:cs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98378620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Brightcove Player Development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Use Case: </a:t>
            </a:r>
            <a:r>
              <a:rPr lang="en-US" dirty="0" smtClean="0"/>
              <a:t>Play </a:t>
            </a:r>
            <a:r>
              <a:rPr lang="en-US" dirty="0"/>
              <a:t>the </a:t>
            </a:r>
            <a:r>
              <a:rPr lang="en-US" dirty="0" smtClean="0"/>
              <a:t>video programmatically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220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Reference to Player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block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Use the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ready</a:t>
            </a:r>
            <a:r>
              <a:rPr lang="en-US" dirty="0" smtClean="0">
                <a:solidFill>
                  <a:srgbClr val="7188CC"/>
                </a:solidFill>
              </a:rPr>
              <a:t> </a:t>
            </a:r>
            <a:r>
              <a:rPr lang="en-US" dirty="0" smtClean="0"/>
              <a:t>method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variable that holds reference to the player instance</a:t>
            </a:r>
          </a:p>
          <a:p>
            <a:pPr marL="0" indent="0">
              <a:buNone/>
            </a:pP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videojs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("myPlayerID").ready(function(){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var myPlayer = this;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3779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Developing with Brightcove Player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Matt Boles, Learning Specialist</a:t>
            </a:r>
          </a:p>
          <a:p>
            <a:r>
              <a:rPr lang="en-US" dirty="0">
                <a:hlinkClick r:id="rId2"/>
              </a:rPr>
              <a:t>mboles@</a:t>
            </a:r>
            <a:r>
              <a:rPr lang="en-US" dirty="0" smtClean="0">
                <a:hlinkClick r:id="rId2"/>
              </a:rPr>
              <a:t>brightcove.com</a:t>
            </a:r>
            <a:r>
              <a:rPr lang="en-US" dirty="0" smtClean="0"/>
              <a:t> </a:t>
            </a:r>
            <a:r>
              <a:rPr lang="en-US" dirty="0"/>
              <a:t>or </a:t>
            </a:r>
            <a:r>
              <a:rPr lang="en-US" dirty="0">
                <a:hlinkClick r:id="rId3"/>
              </a:rPr>
              <a:t>training@brightcove.com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480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Reference to Player - cont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using 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ready()</a:t>
            </a:r>
            <a:r>
              <a:rPr lang="en-US" dirty="0"/>
              <a:t> functions correctly if you wish to interact with the player, for instance programmatically </a:t>
            </a:r>
            <a:r>
              <a:rPr lang="en-US" dirty="0" smtClean="0"/>
              <a:t>to change player behavior</a:t>
            </a:r>
          </a:p>
          <a:p>
            <a:r>
              <a:rPr lang="en-US" dirty="0" smtClean="0"/>
              <a:t> </a:t>
            </a:r>
            <a:r>
              <a:rPr lang="en-US" dirty="0"/>
              <a:t>If you wish to immediately interact with the video, for instance use 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play()</a:t>
            </a:r>
            <a:r>
              <a:rPr lang="en-US" dirty="0"/>
              <a:t>, </a:t>
            </a:r>
            <a:r>
              <a:rPr lang="en-US" dirty="0" smtClean="0"/>
              <a:t>another approach must be used</a:t>
            </a:r>
          </a:p>
          <a:p>
            <a:pPr lvl="1"/>
            <a:r>
              <a:rPr lang="en-US" dirty="0" smtClean="0"/>
              <a:t>Detailed in the coming </a:t>
            </a:r>
            <a:r>
              <a:rPr lang="en-US" b="1" dirty="0" smtClean="0"/>
              <a:t>Events</a:t>
            </a:r>
            <a:r>
              <a:rPr lang="en-US" dirty="0" smtClean="0"/>
              <a:t> section</a:t>
            </a:r>
            <a:endParaRPr lang="en-US" dirty="0" smtClean="0">
              <a:solidFill>
                <a:srgbClr val="7188CC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66455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>
                <a:hlinkClick r:id="rId3"/>
              </a:rPr>
              <a:t>http://docs.brightcove.com/en/video-cloud/brightcove-player/reference/api/</a:t>
            </a:r>
            <a:r>
              <a:rPr lang="en-US" dirty="0" smtClean="0">
                <a:hlinkClick r:id="rId3"/>
              </a:rPr>
              <a:t>player.html</a:t>
            </a:r>
            <a:endParaRPr lang="en-US" dirty="0" smtClean="0"/>
          </a:p>
          <a:p>
            <a:r>
              <a:rPr lang="en-US" dirty="0" smtClean="0"/>
              <a:t>Method example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myPlayer.play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2252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Docs</a:t>
            </a:r>
            <a:r>
              <a:rPr lang="en-US" dirty="0" smtClean="0"/>
              <a:t>: </a:t>
            </a:r>
            <a:r>
              <a:rPr lang="en-US" dirty="0">
                <a:hlinkClick r:id="rId3"/>
              </a:rPr>
              <a:t>http://docs.brightcove.com/en/video-cloud/brightcove-player/reference/api/</a:t>
            </a:r>
            <a:r>
              <a:rPr lang="en-US" dirty="0" smtClean="0">
                <a:hlinkClick r:id="rId3"/>
              </a:rPr>
              <a:t>player.html</a:t>
            </a:r>
            <a:endParaRPr lang="en-US" dirty="0" smtClean="0"/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on()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one()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off()</a:t>
            </a:r>
            <a:r>
              <a:rPr lang="en-US" dirty="0" smtClean="0"/>
              <a:t> methods to add and remove event listeners</a:t>
            </a:r>
          </a:p>
          <a:p>
            <a:r>
              <a:rPr lang="en-US" dirty="0" smtClean="0"/>
              <a:t>Event example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myPlayer.on("timeupdate", showUpdate)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29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Events - cont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wish to immediately interact with the video, for instance use 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play()</a:t>
            </a:r>
            <a:r>
              <a:rPr lang="en-US" dirty="0"/>
              <a:t>, </a:t>
            </a:r>
            <a:r>
              <a:rPr lang="en-US" dirty="0" smtClean="0"/>
              <a:t>you should use the </a:t>
            </a:r>
            <a:r>
              <a:rPr lang="en-US" sz="36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loadedmetadata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event to initialize the player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	videojs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("myPlayerID").on('loadedmetadata',function(){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		var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myPlayer = this;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		myPlayer.play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();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	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sz="3200" dirty="0" smtClean="0">
              <a:solidFill>
                <a:schemeClr val="accent6">
                  <a:lumMod val="50000"/>
                </a:schemeClr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Source Code Pro"/>
                <a:cs typeface="Source Code Pro"/>
              </a:rPr>
              <a:t>**Most likely NOT necessary to do this as you could use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autoplay</a:t>
            </a: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Source Code Pro"/>
                <a:cs typeface="Source Code Pro"/>
              </a:rPr>
              <a:t> to immediately play video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Source Code Pro"/>
                <a:cs typeface="Source Code Pro"/>
              </a:rPr>
              <a:t>**The need to use the event for player initialization is browser dependent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3197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Task 1</a:t>
            </a:r>
            <a:r>
              <a:rPr lang="en-US" dirty="0"/>
              <a:t>: Using the API to Play a </a:t>
            </a:r>
            <a:r>
              <a:rPr lang="en-US" dirty="0" smtClean="0"/>
              <a:t>Video and Display Event Object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8127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Player Catalog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 Case: Change the video on user interaction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8809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Catalog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 Catalog is a helper </a:t>
            </a:r>
            <a:r>
              <a:rPr lang="en-US" dirty="0"/>
              <a:t>library for making requests to the Video Cloud </a:t>
            </a:r>
            <a:r>
              <a:rPr lang="en-US" dirty="0" smtClean="0"/>
              <a:t>catalog</a:t>
            </a:r>
            <a:endParaRPr lang="en-US" dirty="0"/>
          </a:p>
          <a:p>
            <a:pPr lvl="1"/>
            <a:r>
              <a:rPr lang="en-US" dirty="0" smtClean="0"/>
              <a:t>The </a:t>
            </a:r>
            <a:r>
              <a:rPr lang="en-US" dirty="0"/>
              <a:t>catalog makes it easy to get information on Video Cloud media and </a:t>
            </a:r>
            <a:r>
              <a:rPr lang="en-US" dirty="0" smtClean="0"/>
              <a:t>loads </a:t>
            </a:r>
            <a:r>
              <a:rPr lang="en-US" dirty="0"/>
              <a:t>them into a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Currently two methods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myPlayer.catalog.getVideo(videoID,callback)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myPlayer.catalog.load(videoObject)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8222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Returned Object from getVideo()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Catalog returns an object of type XMLHttpRequest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27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" y="2806699"/>
            <a:ext cx="16117912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10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Task 2</a:t>
            </a:r>
            <a:r>
              <a:rPr lang="en-US" dirty="0"/>
              <a:t>: Dynamically Loading and Playing a Video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6530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the </a:t>
            </a:r>
            <a:r>
              <a:rPr lang="en-US" dirty="0" smtClean="0"/>
              <a:t>mediainfo Property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Use Case: Display information about the video on the HTML </a:t>
            </a:r>
            <a:r>
              <a:rPr lang="en-US" dirty="0" smtClean="0"/>
              <a:t>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30729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Introducing the Course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33080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mediainfo Property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0000FF"/>
                </a:solidFill>
                <a:latin typeface="Source Code Pro"/>
                <a:cs typeface="Source Code Pro"/>
              </a:rPr>
              <a:t>mediainfo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property is an object which contains information on the current media in the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The </a:t>
            </a:r>
            <a:r>
              <a:rPr lang="en-US" dirty="0"/>
              <a:t>property is created and populated </a:t>
            </a:r>
            <a:r>
              <a:rPr lang="en-US" dirty="0" smtClean="0"/>
              <a:t>after the </a:t>
            </a:r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loadstart</a:t>
            </a:r>
            <a:r>
              <a:rPr lang="en-US" dirty="0" smtClean="0"/>
              <a:t> event is dispatched</a:t>
            </a:r>
          </a:p>
          <a:p>
            <a:r>
              <a:rPr lang="en-US" dirty="0"/>
              <a:t>After the mediainfo object is </a:t>
            </a:r>
            <a:r>
              <a:rPr lang="en-US" dirty="0" smtClean="0"/>
              <a:t>populated, use </a:t>
            </a:r>
            <a:r>
              <a:rPr lang="en-US" dirty="0"/>
              <a:t>it for convenient data retrieval when wishing to display video information, like the video name or description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96943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 mediainfo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31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81" y="1520825"/>
            <a:ext cx="15132170" cy="7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956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mediainfo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Access the data in the mediainfo object by simple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object.property</a:t>
            </a:r>
            <a:r>
              <a:rPr lang="en-US" dirty="0" smtClean="0"/>
              <a:t> notation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dynamicHTML = "&lt;p&gt;Video Title: &lt;strong&gt;"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myPlayer.mediainfo.name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dynamicHTML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+= "&lt;p&gt;Description: &lt;strong&gt;"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+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myPlayer.mediainfo.description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"&lt;/strong&gt;&lt;/p&gt;";      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document.getElementById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("textTarget").innerHTML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=</a:t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dynamicHTML; 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044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Task 3</a:t>
            </a:r>
            <a:r>
              <a:rPr lang="en-US" dirty="0" smtClean="0"/>
              <a:t>: Display Video Information in the HTML 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**Uses the ready() event/method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58702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the iframe Player Implementation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 Case: Utilize the </a:t>
            </a:r>
            <a:r>
              <a:rPr lang="en-US" dirty="0" err="1" smtClean="0"/>
              <a:t>iframe</a:t>
            </a:r>
            <a:r>
              <a:rPr lang="en-US" dirty="0" smtClean="0"/>
              <a:t> implementation of the player and change </a:t>
            </a:r>
            <a:r>
              <a:rPr lang="en-US" dirty="0"/>
              <a:t>the video on user interaction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36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iframe</a:t>
            </a:r>
            <a:r>
              <a:rPr lang="en-US" dirty="0"/>
              <a:t> </a:t>
            </a:r>
            <a:r>
              <a:rPr lang="en-US" dirty="0" smtClean="0"/>
              <a:t>Player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collisions with existing JavaScript and/or CSS</a:t>
            </a:r>
          </a:p>
          <a:p>
            <a:r>
              <a:rPr lang="en-US" dirty="0"/>
              <a:t>Automatically </a:t>
            </a:r>
            <a:r>
              <a:rPr lang="en-US" dirty="0" smtClean="0"/>
              <a:t>responsive (nearly) </a:t>
            </a:r>
            <a:endParaRPr lang="en-US" dirty="0"/>
          </a:p>
          <a:p>
            <a:r>
              <a:rPr lang="en-US" dirty="0"/>
              <a:t>The iframe eases use in social media apps (or whenever the video will need to "travel" into other apps</a:t>
            </a:r>
            <a:r>
              <a:rPr lang="en-US" dirty="0" smtClean="0"/>
              <a:t>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6270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You Cannot Use iframe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</a:t>
            </a:r>
            <a:r>
              <a:rPr lang="en-US" dirty="0"/>
              <a:t>in the containing page needs to listen for and act on player events</a:t>
            </a:r>
          </a:p>
          <a:p>
            <a:r>
              <a:rPr lang="en-US" dirty="0"/>
              <a:t>The player uses styles from the containing page</a:t>
            </a:r>
          </a:p>
          <a:p>
            <a:r>
              <a:rPr lang="en-US" dirty="0"/>
              <a:t>The iframe will cause app logic to fail, like a redirect from the containing page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8738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Dynamically Change Video in </a:t>
            </a:r>
            <a:r>
              <a:rPr lang="en-US" dirty="0" err="1" smtClean="0"/>
              <a:t>iframe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6428235" cy="6848735"/>
          </a:xfrm>
        </p:spPr>
        <p:txBody>
          <a:bodyPr/>
          <a:lstStyle/>
          <a:p>
            <a:r>
              <a:rPr lang="en-US" dirty="0" smtClean="0"/>
              <a:t>To dynamically change video in an </a:t>
            </a:r>
            <a:r>
              <a:rPr lang="en-US" dirty="0" err="1" smtClean="0"/>
              <a:t>iframe</a:t>
            </a:r>
            <a:r>
              <a:rPr lang="en-US" dirty="0" smtClean="0"/>
              <a:t> change the query string’s the </a:t>
            </a:r>
            <a:r>
              <a:rPr lang="en-US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src</a:t>
            </a:r>
            <a:r>
              <a:rPr lang="en-US" dirty="0" smtClean="0"/>
              <a:t> property</a:t>
            </a:r>
          </a:p>
          <a:p>
            <a:pPr marL="0" indent="0">
              <a:buNone/>
            </a:pP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src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='//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players.brightcove.net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/921483702001/a5f0f07c-ce3b-48a4-af02-f5f6c38546ac_default/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index.html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/>
            </a:r>
            <a:b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?</a:t>
            </a:r>
            <a:r>
              <a:rPr lang="en-US" sz="3200" dirty="0" err="1">
                <a:solidFill>
                  <a:srgbClr val="FF0000"/>
                </a:solidFill>
                <a:latin typeface="Source Code Pro"/>
                <a:cs typeface="Source Code Pro"/>
              </a:rPr>
              <a:t>videoId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=4341341161001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'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…&gt;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&lt;/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&gt;</a:t>
            </a:r>
          </a:p>
          <a:p>
            <a:pPr marL="0" indent="0">
              <a:buNone/>
            </a:pPr>
            <a:endParaRPr lang="en-US" sz="36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r>
              <a:rPr lang="en-US" dirty="0" smtClean="0"/>
              <a:t>Need to remove the existing query string then add a new one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4593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Dynamically Change Video in </a:t>
            </a:r>
            <a:r>
              <a:rPr lang="en-US" dirty="0" err="1" smtClean="0"/>
              <a:t>iframe</a:t>
            </a:r>
            <a:r>
              <a:rPr lang="en-US" dirty="0"/>
              <a:t>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6428235" cy="6848735"/>
          </a:xfrm>
        </p:spPr>
        <p:txBody>
          <a:bodyPr/>
          <a:lstStyle/>
          <a:p>
            <a:r>
              <a:rPr lang="en-US" dirty="0" smtClean="0"/>
              <a:t>Plan of action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Get a handle on the 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 err="1" smtClean="0">
                <a:solidFill>
                  <a:srgbClr val="FF0000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&gt;</a:t>
            </a:r>
            <a:r>
              <a:rPr lang="en-US" dirty="0" smtClean="0"/>
              <a:t> tag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Create a variable with the new query string (new video ID)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Assign the </a:t>
            </a:r>
            <a:r>
              <a:rPr lang="en-US" sz="3200" dirty="0" err="1" smtClean="0">
                <a:solidFill>
                  <a:srgbClr val="FF0000"/>
                </a:solidFill>
                <a:latin typeface="Source Code Pro"/>
                <a:cs typeface="Source Code Pro"/>
              </a:rPr>
              <a:t>src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property of the 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 err="1" smtClean="0">
                <a:solidFill>
                  <a:srgbClr val="FF0000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&gt;</a:t>
            </a:r>
            <a:r>
              <a:rPr lang="en-US" dirty="0" smtClean="0"/>
              <a:t> to a variable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Remove the existing query string from the source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Add the new query string to the source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Assign the new source to the 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&lt;</a:t>
            </a:r>
            <a:r>
              <a:rPr lang="en-US" sz="3200" dirty="0" err="1" smtClean="0">
                <a:solidFill>
                  <a:srgbClr val="FF0000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&gt;</a:t>
            </a:r>
            <a:r>
              <a:rPr lang="en-US" dirty="0" smtClean="0"/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57757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Dynamically Change Video in </a:t>
            </a:r>
            <a:r>
              <a:rPr lang="en-US" dirty="0" err="1" smtClean="0"/>
              <a:t>iframe</a:t>
            </a:r>
            <a:r>
              <a:rPr lang="en-US" dirty="0"/>
              <a:t>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6428235" cy="6848735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&lt;function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changeVideo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() {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var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iframeTag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=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document.getElementsByTagName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("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iframe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")[0],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newVideo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"?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videoId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=3742256815001",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theSrc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iframeTag.src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srcWithoutVideo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theSrc.substring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( 0,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theSrc.indexOf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 "?" ) ),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newSrc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srcWithoutVideo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+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newVideo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 err="1" smtClean="0">
                <a:solidFill>
                  <a:srgbClr val="0000FF"/>
                </a:solidFill>
                <a:latin typeface="Source Code Pro"/>
                <a:cs typeface="Source Code Pro"/>
              </a:rPr>
              <a:t>iframeTag.src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= </a:t>
            </a:r>
            <a:r>
              <a:rPr lang="en-US" sz="3200" dirty="0" err="1">
                <a:solidFill>
                  <a:srgbClr val="0000FF"/>
                </a:solidFill>
                <a:latin typeface="Source Code Pro"/>
                <a:cs typeface="Source Code Pro"/>
              </a:rPr>
              <a:t>newSrc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endParaRPr lang="en-US" sz="36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r>
              <a:rPr lang="en-US" dirty="0" smtClean="0"/>
              <a:t>JavaScript’s </a:t>
            </a:r>
            <a:r>
              <a:rPr lang="en-US" sz="3600" dirty="0" err="1" smtClean="0">
                <a:solidFill>
                  <a:srgbClr val="FF0000"/>
                </a:solidFill>
                <a:latin typeface="Source Code Pro"/>
                <a:cs typeface="Source Code Pro"/>
              </a:rPr>
              <a:t>theString.substring</a:t>
            </a:r>
            <a:r>
              <a:rPr lang="en-US" sz="3600" dirty="0" smtClean="0">
                <a:solidFill>
                  <a:srgbClr val="FF0000"/>
                </a:solidFill>
                <a:latin typeface="Source Code Pro"/>
                <a:cs typeface="Source Code Pro"/>
              </a:rPr>
              <a:t>()</a:t>
            </a:r>
            <a:r>
              <a:rPr lang="en-US" dirty="0" smtClean="0"/>
              <a:t> extracts characters from the first parameter to the second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5410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Brightcove Player is based on the </a:t>
            </a:r>
            <a:r>
              <a:rPr lang="en-US" dirty="0" smtClean="0"/>
              <a:t>Video.js Player</a:t>
            </a:r>
          </a:p>
          <a:p>
            <a:r>
              <a:rPr lang="en-US" dirty="0" smtClean="0"/>
              <a:t>Three core elements:</a:t>
            </a:r>
          </a:p>
          <a:p>
            <a:pPr lvl="1"/>
            <a:r>
              <a:rPr lang="en-US" dirty="0" smtClean="0"/>
              <a:t>Video </a:t>
            </a:r>
            <a:r>
              <a:rPr lang="en-US" dirty="0"/>
              <a:t>embed </a:t>
            </a:r>
            <a:r>
              <a:rPr lang="en-US" dirty="0" smtClean="0"/>
              <a:t>code - Places </a:t>
            </a:r>
            <a:r>
              <a:rPr lang="en-US" dirty="0"/>
              <a:t>a video into a website using the HTML5 </a:t>
            </a:r>
            <a:r>
              <a:rPr lang="en-US" dirty="0">
                <a:solidFill>
                  <a:srgbClr val="FF0000"/>
                </a:solidFill>
                <a:latin typeface="Source Code Pro"/>
                <a:cs typeface="Source Code Pro"/>
              </a:rPr>
              <a:t>&lt;video&gt;</a:t>
            </a:r>
            <a:r>
              <a:rPr lang="en-US" dirty="0"/>
              <a:t> element falling back to Flash </a:t>
            </a:r>
            <a:r>
              <a:rPr lang="en-US" dirty="0" smtClean="0"/>
              <a:t>automatically</a:t>
            </a:r>
          </a:p>
          <a:p>
            <a:pPr lvl="1"/>
            <a:r>
              <a:rPr lang="en-US" dirty="0"/>
              <a:t>JavaScript library - Makes the player work across browsers, their various versions and around device / platform </a:t>
            </a:r>
            <a:r>
              <a:rPr lang="en-US" dirty="0" smtClean="0"/>
              <a:t>bugs</a:t>
            </a:r>
          </a:p>
          <a:p>
            <a:pPr lvl="1"/>
            <a:r>
              <a:rPr lang="en-US" dirty="0"/>
              <a:t>Pure HTML/CSS skin - Creates a uniform look across HTML5 browsers and easy custom skinning for a branded look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566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Communicate Between HTML Page and iframe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possible to communicate between the parent page and the iframe</a:t>
            </a:r>
          </a:p>
          <a:p>
            <a:pPr lvl="1"/>
            <a:r>
              <a:rPr lang="en-US" dirty="0" smtClean="0"/>
              <a:t>Uses HTML postMessage</a:t>
            </a:r>
          </a:p>
          <a:p>
            <a:r>
              <a:rPr lang="en-US" dirty="0"/>
              <a:t>Example doc: </a:t>
            </a:r>
            <a:r>
              <a:rPr lang="en-US" i="1" dirty="0"/>
              <a:t>Play Video from iframe </a:t>
            </a:r>
            <a:r>
              <a:rPr lang="en-US" i="1" dirty="0" smtClean="0"/>
              <a:t>Parent</a:t>
            </a:r>
          </a:p>
          <a:p>
            <a:pPr lvl="1"/>
            <a:r>
              <a:rPr lang="en-US" dirty="0">
                <a:hlinkClick r:id="rId3"/>
              </a:rPr>
              <a:t>http://docs.brightcove.com/en/video-cloud/brightcove-player/samples/listen-for-play-</a:t>
            </a:r>
            <a:r>
              <a:rPr lang="en-US" dirty="0" smtClean="0">
                <a:hlinkClick r:id="rId3"/>
              </a:rPr>
              <a:t>button.html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75501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Task 4</a:t>
            </a:r>
            <a:r>
              <a:rPr lang="en-US" dirty="0" smtClean="0"/>
              <a:t>: </a:t>
            </a:r>
            <a:r>
              <a:rPr lang="en-US" dirty="0"/>
              <a:t>Changing the Video in an iframe Player Implementation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08508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Adding a Brightcove Plugin to a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 Case 1: Display an overlay</a:t>
            </a:r>
          </a:p>
          <a:p>
            <a:r>
              <a:rPr lang="en-US" dirty="0" smtClean="0"/>
              <a:t>Use Case 2: Play an IMA3 pre-roll 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6335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Plugins for Brightcove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plugin for the Brightcove player uses a combination of HTML, JavaScript and/or CSS to somehow customize the </a:t>
            </a:r>
            <a:r>
              <a:rPr lang="en-US" dirty="0" smtClean="0"/>
              <a:t>player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other words, anything you can do in a web page, you can do in a </a:t>
            </a:r>
            <a:r>
              <a:rPr lang="en-US" dirty="0" smtClean="0"/>
              <a:t>plugin</a:t>
            </a:r>
            <a:endParaRPr lang="en-US" dirty="0"/>
          </a:p>
          <a:p>
            <a:r>
              <a:rPr lang="en-US" dirty="0" smtClean="0"/>
              <a:t>Broadly</a:t>
            </a:r>
            <a:r>
              <a:rPr lang="en-US" dirty="0"/>
              <a:t>, plugins can be developed </a:t>
            </a:r>
            <a:r>
              <a:rPr lang="en-US" dirty="0" smtClean="0"/>
              <a:t>to</a:t>
            </a:r>
            <a:endParaRPr lang="en-US" dirty="0"/>
          </a:p>
          <a:p>
            <a:pPr lvl="1"/>
            <a:r>
              <a:rPr lang="en-US" dirty="0" smtClean="0"/>
              <a:t>Modify </a:t>
            </a:r>
            <a:r>
              <a:rPr lang="en-US" dirty="0"/>
              <a:t>default behavior</a:t>
            </a:r>
          </a:p>
          <a:p>
            <a:pPr lvl="1"/>
            <a:r>
              <a:rPr lang="en-US" dirty="0"/>
              <a:t>Add functionality</a:t>
            </a:r>
          </a:p>
          <a:p>
            <a:pPr lvl="1"/>
            <a:r>
              <a:rPr lang="en-US" dirty="0"/>
              <a:t>Customize </a:t>
            </a:r>
            <a:r>
              <a:rPr lang="en-US" dirty="0" smtClean="0"/>
              <a:t>appearance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3601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Supplied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Brightcove has released, and continues to release, plugins</a:t>
            </a:r>
          </a:p>
          <a:p>
            <a:pPr lvl="1"/>
            <a:r>
              <a:rPr lang="en-US" sz="3600" dirty="0" smtClean="0"/>
              <a:t>Advertising with FreeWheel (beta)</a:t>
            </a:r>
          </a:p>
          <a:p>
            <a:pPr lvl="1"/>
            <a:r>
              <a:rPr lang="en-US" sz="3600" dirty="0" smtClean="0"/>
              <a:t>Advertising with IMA3</a:t>
            </a:r>
          </a:p>
          <a:p>
            <a:pPr lvl="1"/>
            <a:r>
              <a:rPr lang="en-US" sz="3600" dirty="0" smtClean="0"/>
              <a:t>Advertising with OnceUX</a:t>
            </a:r>
          </a:p>
          <a:p>
            <a:pPr lvl="1"/>
            <a:r>
              <a:rPr lang="en-US" sz="3600" dirty="0" smtClean="0"/>
              <a:t>Debugger</a:t>
            </a:r>
            <a:endParaRPr lang="en-US" sz="3600" dirty="0"/>
          </a:p>
          <a:p>
            <a:pPr lvl="1"/>
            <a:r>
              <a:rPr lang="en-US" sz="3600" dirty="0"/>
              <a:t>Display Thumbnail Previews</a:t>
            </a:r>
          </a:p>
          <a:p>
            <a:pPr lvl="1"/>
            <a:r>
              <a:rPr lang="en-US" sz="3600" dirty="0"/>
              <a:t>Errors</a:t>
            </a:r>
          </a:p>
          <a:p>
            <a:pPr lvl="1"/>
            <a:r>
              <a:rPr lang="en-US" sz="3600" dirty="0" smtClean="0"/>
              <a:t>HLS</a:t>
            </a:r>
          </a:p>
          <a:p>
            <a:pPr lvl="1"/>
            <a:r>
              <a:rPr lang="en-US" sz="3600" dirty="0" smtClean="0"/>
              <a:t>Live DVRUX </a:t>
            </a:r>
            <a:endParaRPr lang="en-US" sz="3600" dirty="0"/>
          </a:p>
          <a:p>
            <a:pPr lvl="1"/>
            <a:r>
              <a:rPr lang="en-US" sz="3600" dirty="0" smtClean="0"/>
              <a:t>Overlay</a:t>
            </a:r>
            <a:endParaRPr lang="en-US" sz="3600" dirty="0"/>
          </a:p>
          <a:p>
            <a:pPr lvl="1"/>
            <a:r>
              <a:rPr lang="en-US" sz="3600" dirty="0"/>
              <a:t>Social Media</a:t>
            </a:r>
            <a:endParaRPr lang="en-US" sz="36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40322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Brightcove Plugins Loaded by Default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are plugins loaded by default</a:t>
            </a:r>
          </a:p>
          <a:p>
            <a:pPr lvl="1"/>
            <a:r>
              <a:rPr lang="en-US" dirty="0"/>
              <a:t>Debugger</a:t>
            </a:r>
          </a:p>
          <a:p>
            <a:pPr lvl="1"/>
            <a:r>
              <a:rPr lang="en-US" dirty="0" smtClean="0"/>
              <a:t>Errors</a:t>
            </a:r>
            <a:endParaRPr lang="en-US" dirty="0"/>
          </a:p>
          <a:p>
            <a:pPr lvl="1"/>
            <a:r>
              <a:rPr lang="en-US" dirty="0" smtClean="0"/>
              <a:t>HLS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6596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Studio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three ways to use a plugin</a:t>
            </a:r>
          </a:p>
          <a:p>
            <a:r>
              <a:rPr lang="en-US" dirty="0" smtClean="0"/>
              <a:t>Use the Studio UI to supply the plugin's</a:t>
            </a:r>
          </a:p>
          <a:p>
            <a:pPr lvl="1"/>
            <a:r>
              <a:rPr lang="en-US" dirty="0" smtClean="0"/>
              <a:t>JavaScript</a:t>
            </a:r>
          </a:p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Options (if needed)</a:t>
            </a:r>
          </a:p>
          <a:p>
            <a:pPr lvl="1"/>
            <a:r>
              <a:rPr lang="en-US" dirty="0" smtClean="0"/>
              <a:t>CSS (if needed)</a:t>
            </a:r>
          </a:p>
          <a:p>
            <a:r>
              <a:rPr lang="en-US" dirty="0" smtClean="0"/>
              <a:t>Plugin associated with ALL instances of the player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8881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Plugins Using Custom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Second way use a plugin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&lt;script&gt;</a:t>
            </a:r>
            <a:r>
              <a:rPr lang="en-US" dirty="0" smtClean="0"/>
              <a:t> tag to manually include the plugin's JavaScript</a:t>
            </a:r>
          </a:p>
          <a:p>
            <a:pPr lvl="1"/>
            <a:r>
              <a:rPr lang="en-US" dirty="0" smtClean="0"/>
              <a:t>Use a </a:t>
            </a:r>
            <a:r>
              <a:rPr lang="en-US" dirty="0" smtClean="0">
                <a:solidFill>
                  <a:srgbClr val="0000FF"/>
                </a:solidFill>
                <a:latin typeface="Source Code Pro"/>
                <a:cs typeface="Source Code Pro"/>
              </a:rPr>
              <a:t>&lt;link&gt;</a:t>
            </a:r>
            <a:r>
              <a:rPr lang="en-US" dirty="0" smtClean="0"/>
              <a:t> tag to manually include the plugin's CSS (if needed)</a:t>
            </a:r>
          </a:p>
          <a:p>
            <a:pPr lvl="1"/>
            <a:r>
              <a:rPr lang="en-US" dirty="0" smtClean="0"/>
              <a:t>Call the plugin as a method, supplying required options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myPlayer.ima3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({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 serverUrl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"http://pubads.g.doubleclick.net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/…"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}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);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r>
              <a:rPr lang="en-US" dirty="0" smtClean="0"/>
              <a:t>Plugin associated ONLY with the instance of the player on the page</a:t>
            </a:r>
          </a:p>
          <a:p>
            <a:r>
              <a:rPr lang="en-US" dirty="0" smtClean="0"/>
              <a:t>Provides flexibility, such as dynamically supplying options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386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Plugins Using </a:t>
            </a:r>
            <a:r>
              <a:rPr lang="en-US" dirty="0" smtClean="0"/>
              <a:t>curl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configure the player, and associated plugins, using the Player Management API</a:t>
            </a:r>
          </a:p>
          <a:p>
            <a:r>
              <a:rPr lang="en-US" dirty="0" smtClean="0"/>
              <a:t>Details on using curl not part of this course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curl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-header "Content-Type: application/json"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-user $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EMAIL -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-request PATCH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--data '{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"stylesheets":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plugin-dev.css"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"scripts": 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["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http:/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/…/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plugin-</a:t>
            </a:r>
            <a:r>
              <a:rPr lang="en-US" sz="2400" dirty="0" err="1">
                <a:solidFill>
                  <a:srgbClr val="0000FF"/>
                </a:solidFill>
                <a:latin typeface="Source Code Pro"/>
                <a:cs typeface="Source Code Pro"/>
              </a:rPr>
              <a:t>dev.js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"plugins": [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{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name": "pluginDev"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, 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options": {"overlayText": "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This …"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  }]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}'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  https://players.api.brightcove.com/v1/accounts/$ACCOUNT_ID/</a:t>
            </a: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players</a:t>
            </a:r>
            <a:b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</a:br>
            <a:r>
              <a:rPr lang="en-US" sz="24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  /</a:t>
            </a:r>
            <a:r>
              <a:rPr lang="en-US" sz="2400" dirty="0">
                <a:solidFill>
                  <a:srgbClr val="0000FF"/>
                </a:solidFill>
                <a:latin typeface="Source Code Pro"/>
                <a:cs typeface="Source Code Pro"/>
              </a:rPr>
              <a:t>$PLAYER_ID/configuration</a:t>
            </a:r>
            <a:endParaRPr lang="en-US" sz="24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014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611557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Task 5</a:t>
            </a:r>
            <a:r>
              <a:rPr lang="en-US" dirty="0" smtClean="0"/>
              <a:t>: </a:t>
            </a:r>
            <a:r>
              <a:rPr lang="en-US" dirty="0"/>
              <a:t>Adding </a:t>
            </a:r>
            <a:r>
              <a:rPr lang="en-US" dirty="0" smtClean="0"/>
              <a:t>the Overlay Plugin </a:t>
            </a:r>
            <a:r>
              <a:rPr lang="en-US" dirty="0"/>
              <a:t>to a </a:t>
            </a:r>
            <a:r>
              <a:rPr lang="en-US" dirty="0" smtClean="0"/>
              <a:t>Player</a:t>
            </a:r>
            <a:br>
              <a:rPr lang="en-US" dirty="0" smtClean="0"/>
            </a:br>
            <a:r>
              <a:rPr lang="en-US" dirty="0" smtClean="0">
                <a:solidFill>
                  <a:schemeClr val="accent5"/>
                </a:solidFill>
              </a:rPr>
              <a:t>AND/OR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Task </a:t>
            </a:r>
            <a:r>
              <a:rPr lang="en-US" dirty="0" smtClean="0"/>
              <a:t>6: </a:t>
            </a:r>
            <a:r>
              <a:rPr lang="en-US" dirty="0"/>
              <a:t>Using the IMA Plugin to Play VAST Ads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297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Brightcove Player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customize, integrate with, or add functionality to, your </a:t>
            </a:r>
            <a:r>
              <a:rPr lang="en-US" dirty="0" smtClean="0"/>
              <a:t>players</a:t>
            </a:r>
          </a:p>
          <a:p>
            <a:r>
              <a:rPr lang="en-US" dirty="0" smtClean="0"/>
              <a:t>Uses HTML5, CSS, JavaScript and the Player API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6540" b="20106"/>
          <a:stretch/>
        </p:blipFill>
        <p:spPr>
          <a:xfrm>
            <a:off x="4472781" y="4187825"/>
            <a:ext cx="7454386" cy="31027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82381" y="7282497"/>
            <a:ext cx="601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Cross-platform standards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3F4140"/>
                </a:solidFill>
                <a:latin typeface="Gotham-Light"/>
                <a:cs typeface="Gotham-Light"/>
              </a:rPr>
              <a:t>Developer-friendly </a:t>
            </a:r>
            <a:r>
              <a:rPr lang="en-US" dirty="0" smtClean="0">
                <a:solidFill>
                  <a:srgbClr val="3F4140"/>
                </a:solidFill>
                <a:latin typeface="Gotham-Light"/>
                <a:cs typeface="Gotham-Light"/>
              </a:rPr>
              <a:t>technologies</a:t>
            </a:r>
            <a:endParaRPr lang="en-US" dirty="0">
              <a:solidFill>
                <a:srgbClr val="3F4140"/>
              </a:solidFill>
              <a:latin typeface="Gotham-Light"/>
              <a:cs typeface="Gotham-Light"/>
            </a:endParaRPr>
          </a:p>
        </p:txBody>
      </p:sp>
    </p:spTree>
    <p:extLst>
      <p:ext uri="{BB962C8B-B14F-4D97-AF65-F5344CB8AC3E}">
        <p14:creationId xmlns:p14="http://schemas.microsoft.com/office/powerpoint/2010/main" val="16682174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Playlists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 Case: Allow users to select a video to watch from a playlist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5981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playlists in Studio's </a:t>
            </a:r>
            <a:r>
              <a:rPr lang="en-US" b="1" dirty="0" smtClean="0"/>
              <a:t>Media</a:t>
            </a:r>
            <a:r>
              <a:rPr lang="en-US" dirty="0" smtClean="0"/>
              <a:t> module</a:t>
            </a:r>
          </a:p>
          <a:p>
            <a:r>
              <a:rPr lang="en-US" dirty="0" smtClean="0"/>
              <a:t>Default playlist appearance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51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81" y="3527425"/>
            <a:ext cx="121920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94718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Layouts Possible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hlinkClick r:id="rId3"/>
              </a:rPr>
              <a:t>http://solutions.brightcove.com/</a:t>
            </a:r>
            <a:r>
              <a:rPr lang="en-US" sz="3600" dirty="0" err="1">
                <a:hlinkClick r:id="rId3"/>
              </a:rPr>
              <a:t>pcosta</a:t>
            </a:r>
            <a:r>
              <a:rPr lang="en-US" sz="3600" dirty="0">
                <a:hlinkClick r:id="rId3"/>
              </a:rPr>
              <a:t>/showcase/playlist-</a:t>
            </a:r>
            <a:r>
              <a:rPr lang="en-US" sz="3600" dirty="0" err="1">
                <a:hlinkClick r:id="rId3"/>
              </a:rPr>
              <a:t>changer.html</a:t>
            </a:r>
            <a:endParaRPr lang="en-US" sz="36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52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381" y="2587625"/>
            <a:ext cx="8295481" cy="677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52530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Enable Playlists in Studio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Players</a:t>
            </a:r>
            <a:r>
              <a:rPr lang="en-US" dirty="0" smtClean="0"/>
              <a:t> module &gt; </a:t>
            </a:r>
            <a:r>
              <a:rPr lang="en-US" b="1" dirty="0" smtClean="0"/>
              <a:t>Settings</a:t>
            </a:r>
            <a:r>
              <a:rPr lang="en-US" dirty="0" smtClean="0"/>
              <a:t> section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53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5781" y="62550"/>
            <a:ext cx="5232400" cy="966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76789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Associate Playlist with Enabled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playlist in Media module</a:t>
            </a:r>
          </a:p>
          <a:p>
            <a:r>
              <a:rPr lang="en-US" dirty="0" smtClean="0"/>
              <a:t>Select an enabled player</a:t>
            </a:r>
          </a:p>
          <a:p>
            <a:r>
              <a:rPr lang="en-US" dirty="0" smtClean="0"/>
              <a:t>Use desired code implementation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54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3781" y="1520825"/>
            <a:ext cx="8558292" cy="71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9095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296987"/>
          </a:xfrm>
        </p:spPr>
        <p:txBody>
          <a:bodyPr/>
          <a:lstStyle/>
          <a:p>
            <a:r>
              <a:rPr lang="en-US" dirty="0" smtClean="0"/>
              <a:t>In-Page Code Needs &lt;ol&gt;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673226"/>
            <a:ext cx="15877477" cy="7086600"/>
          </a:xfrm>
        </p:spPr>
        <p:txBody>
          <a:bodyPr/>
          <a:lstStyle/>
          <a:p>
            <a:r>
              <a:rPr lang="en-US" dirty="0" smtClean="0"/>
              <a:t>If using in-page code you must</a:t>
            </a:r>
          </a:p>
          <a:p>
            <a:pPr lvl="1"/>
            <a:r>
              <a:rPr lang="en-US" dirty="0" smtClean="0"/>
              <a:t>Add an HTML ordered list where you want the playlist to appear</a:t>
            </a:r>
          </a:p>
          <a:p>
            <a:pPr lvl="2"/>
            <a:r>
              <a:rPr lang="en-US" dirty="0" smtClean="0"/>
              <a:t>Must use </a:t>
            </a:r>
            <a:r>
              <a:rPr lang="en-US" sz="36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vjs-playlist</a:t>
            </a:r>
            <a:r>
              <a:rPr lang="en-US" dirty="0" smtClean="0"/>
              <a:t> as class</a:t>
            </a:r>
          </a:p>
          <a:p>
            <a:pPr marL="234950" lvl="1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&lt;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ol class="vjs-playlist"&gt;&lt;/ol&gt;</a:t>
            </a:r>
            <a:endParaRPr lang="en-US" sz="32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Style player and playlist as you choose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 .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video-js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float: left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 margin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15px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 width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640px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 height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380px;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.</a:t>
            </a:r>
            <a:r>
              <a:rPr lang="en-US" sz="3200" dirty="0">
                <a:solidFill>
                  <a:srgbClr val="FF0000"/>
                </a:solidFill>
                <a:latin typeface="Source Code Pro"/>
                <a:cs typeface="Source Code Pro"/>
              </a:rPr>
              <a:t>vjs-playlist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width: 250px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; float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left; margin</a:t>
            </a: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: 15px;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Source Code Pro"/>
                <a:cs typeface="Source Code Pro"/>
              </a:rPr>
              <a:t>   </a:t>
            </a:r>
            <a:r>
              <a:rPr lang="en-US" sz="32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}</a:t>
            </a:r>
            <a:endParaRPr lang="en-US" sz="3200" dirty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62260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296987"/>
          </a:xfrm>
        </p:spPr>
        <p:txBody>
          <a:bodyPr/>
          <a:lstStyle/>
          <a:p>
            <a:r>
              <a:rPr lang="en-US" dirty="0" smtClean="0"/>
              <a:t>iframe Code Needs Styling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673226"/>
            <a:ext cx="15877477" cy="7086600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&lt;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style&gt;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  iframe {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    width: 88%;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    min-height: 360px;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  }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  &lt;/style&gt;</a:t>
            </a:r>
          </a:p>
          <a:p>
            <a:pPr marL="0" indent="0">
              <a:buNone/>
            </a:pPr>
            <a:endParaRPr lang="en-US" sz="36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pPr marL="0" indent="0">
              <a:buNone/>
            </a:pPr>
            <a:r>
              <a:rPr lang="en-US" sz="3600" dirty="0" smtClean="0">
                <a:solidFill>
                  <a:srgbClr val="0000FF"/>
                </a:solidFill>
                <a:latin typeface="Source Code Pro"/>
                <a:cs typeface="Source Code Pro"/>
              </a:rPr>
              <a:t>  &lt;</a:t>
            </a:r>
            <a:r>
              <a:rPr lang="en-US" sz="3600" dirty="0">
                <a:solidFill>
                  <a:srgbClr val="0000FF"/>
                </a:solidFill>
                <a:latin typeface="Source Code Pro"/>
                <a:cs typeface="Source Code Pro"/>
              </a:rPr>
              <a:t>iframe src='//players.brightcove.net/921483702001/c517d6aa-c198-469b-92c4-6944d80dd143_default/index.html?playlistId=1323984733001' allowfullscreen webkitallowfullscreen mozallowfullscreen&gt;&lt;/iframe&gt;</a:t>
            </a:r>
            <a:endParaRPr lang="en-US" sz="3600" dirty="0" smtClean="0">
              <a:solidFill>
                <a:srgbClr val="0000FF"/>
              </a:solidFill>
              <a:latin typeface="Source Code Pro"/>
              <a:cs typeface="Source Code Pro"/>
            </a:endParaRP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7285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Matt Boles</a:t>
            </a:r>
          </a:p>
          <a:p>
            <a:r>
              <a:rPr lang="en-US" dirty="0" smtClean="0"/>
              <a:t>mboles@brightcove.com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1847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Why: Code Samples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hlinkClick r:id="rId3"/>
              </a:rPr>
              <a:t>http://docs.brightcove.com/en/video-cloud/brightcove-player/</a:t>
            </a:r>
            <a:r>
              <a:rPr lang="en-US" sz="3200" dirty="0" smtClean="0">
                <a:hlinkClick r:id="rId3"/>
              </a:rPr>
              <a:t>index.html</a:t>
            </a:r>
            <a:endParaRPr lang="en-US" sz="32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</a:t>
            </a:fld>
            <a:r>
              <a:rPr lang="en-US" dirty="0" smtClean="0"/>
              <a:t> |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81" y="2511425"/>
            <a:ext cx="7977981" cy="68414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6981" y="2740025"/>
            <a:ext cx="2768600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3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758690"/>
            <a:ext cx="15877477" cy="6848735"/>
          </a:xfrm>
        </p:spPr>
        <p:txBody>
          <a:bodyPr/>
          <a:lstStyle/>
          <a:p>
            <a:r>
              <a:rPr lang="en-US" sz="3600" dirty="0"/>
              <a:t>Introducing the Course</a:t>
            </a:r>
          </a:p>
          <a:p>
            <a:r>
              <a:rPr lang="en-US" sz="3600" dirty="0"/>
              <a:t>Setting Up to Develop with Brightcove Player</a:t>
            </a:r>
          </a:p>
          <a:p>
            <a:r>
              <a:rPr lang="en-US" sz="3600" dirty="0" smtClean="0"/>
              <a:t>Using </a:t>
            </a:r>
            <a:r>
              <a:rPr lang="en-US" sz="3600" dirty="0"/>
              <a:t>JavaScript with Brightcove Player</a:t>
            </a:r>
          </a:p>
          <a:p>
            <a:r>
              <a:rPr lang="en-US" sz="3600" dirty="0"/>
              <a:t>Getting Started with Brightcove Player Development</a:t>
            </a:r>
          </a:p>
          <a:p>
            <a:r>
              <a:rPr lang="en-US" sz="3600" dirty="0" smtClean="0"/>
              <a:t>Task1</a:t>
            </a:r>
            <a:r>
              <a:rPr lang="en-US" sz="3600" dirty="0"/>
              <a:t>: Using the API to Play a Video </a:t>
            </a:r>
          </a:p>
          <a:p>
            <a:r>
              <a:rPr lang="en-US" sz="3600" dirty="0"/>
              <a:t>Using the Player Catalog</a:t>
            </a:r>
          </a:p>
          <a:p>
            <a:r>
              <a:rPr lang="en-US" sz="3600" dirty="0" smtClean="0"/>
              <a:t>Task </a:t>
            </a:r>
            <a:r>
              <a:rPr lang="en-US" sz="3600" dirty="0"/>
              <a:t>2: Dynamically Loading and Playing a </a:t>
            </a:r>
            <a:r>
              <a:rPr lang="en-US" sz="3600" dirty="0" smtClean="0"/>
              <a:t>Video</a:t>
            </a:r>
          </a:p>
          <a:p>
            <a:r>
              <a:rPr lang="en-US" sz="3600" dirty="0"/>
              <a:t>Using the mediainfo </a:t>
            </a:r>
            <a:r>
              <a:rPr lang="en-US" sz="3600" dirty="0" smtClean="0"/>
              <a:t>Property</a:t>
            </a:r>
          </a:p>
          <a:p>
            <a:r>
              <a:rPr lang="en-US" sz="3600" dirty="0" smtClean="0"/>
              <a:t>Task </a:t>
            </a:r>
            <a:r>
              <a:rPr lang="en-US" sz="3600" dirty="0"/>
              <a:t>3: </a:t>
            </a:r>
            <a:r>
              <a:rPr lang="en-US" sz="3600" dirty="0" smtClean="0"/>
              <a:t>Displaying </a:t>
            </a:r>
            <a:r>
              <a:rPr lang="en-US" sz="3600" dirty="0"/>
              <a:t>Video Information in the HTML </a:t>
            </a:r>
            <a:r>
              <a:rPr lang="en-US" sz="3600" dirty="0" smtClean="0"/>
              <a:t>Page</a:t>
            </a:r>
          </a:p>
          <a:p>
            <a:r>
              <a:rPr lang="en-US" sz="3600" dirty="0"/>
              <a:t>Using the iframe Player Implementation</a:t>
            </a:r>
          </a:p>
          <a:p>
            <a:r>
              <a:rPr lang="en-US" sz="3600" dirty="0" smtClean="0"/>
              <a:t>Task </a:t>
            </a:r>
            <a:r>
              <a:rPr lang="en-US" sz="3600" dirty="0"/>
              <a:t>4: Changing the Video in an iframe Player Implementat</a:t>
            </a:r>
            <a:r>
              <a:rPr lang="en-US" dirty="0"/>
              <a:t>ion 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0227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How: Agenda (cont)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Adding </a:t>
            </a:r>
            <a:r>
              <a:rPr lang="en-US" sz="3600" dirty="0"/>
              <a:t>a Brightcove Plugin to a Player</a:t>
            </a:r>
          </a:p>
          <a:p>
            <a:r>
              <a:rPr lang="en-US" sz="3600" dirty="0" smtClean="0"/>
              <a:t>Task5</a:t>
            </a:r>
            <a:r>
              <a:rPr lang="en-US" sz="3600" dirty="0" smtClean="0"/>
              <a:t>: </a:t>
            </a:r>
            <a:r>
              <a:rPr lang="en-US" sz="3600" dirty="0"/>
              <a:t>Adding the Overlay Plugin to a </a:t>
            </a:r>
            <a:r>
              <a:rPr lang="en-US" sz="3600" dirty="0" smtClean="0"/>
              <a:t>Player</a:t>
            </a:r>
            <a:endParaRPr lang="en-US" sz="3600" dirty="0">
              <a:solidFill>
                <a:srgbClr val="FF0000"/>
              </a:solidFill>
            </a:endParaRPr>
          </a:p>
          <a:p>
            <a:r>
              <a:rPr lang="en-US" sz="3600" dirty="0" smtClean="0"/>
              <a:t>Task </a:t>
            </a:r>
            <a:r>
              <a:rPr lang="en-US" sz="3600" dirty="0" smtClean="0"/>
              <a:t>6: </a:t>
            </a:r>
            <a:r>
              <a:rPr lang="en-US" sz="3600" dirty="0"/>
              <a:t>Using the IMA Plugin to Play VAST </a:t>
            </a:r>
            <a:r>
              <a:rPr lang="en-US" sz="3600" dirty="0" smtClean="0"/>
              <a:t>Ads</a:t>
            </a:r>
          </a:p>
          <a:p>
            <a:r>
              <a:rPr lang="en-US" sz="3600" dirty="0" smtClean="0"/>
              <a:t>Using Playlists</a:t>
            </a:r>
          </a:p>
          <a:p>
            <a:r>
              <a:rPr lang="en-US" sz="3600" dirty="0" smtClean="0"/>
              <a:t>Task </a:t>
            </a:r>
            <a:r>
              <a:rPr lang="en-US" sz="3600" dirty="0" smtClean="0"/>
              <a:t>7: Associate a Playlist with a Player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82771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session is designed for developers with basic HTML and JavaScript experience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©2015 Brightcove Inc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4530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16x9-template">
  <a:themeElements>
    <a:clrScheme name="Brightcove_Q3_2014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E2B69E2C-B113-4B58-92F2-73639C295189}"/>
    </a:ext>
  </a:extLst>
</a:theme>
</file>

<file path=ppt/theme/theme2.xml><?xml version="1.0" encoding="utf-8"?>
<a:theme xmlns:a="http://schemas.openxmlformats.org/drawingml/2006/main" name="Brightcove Dar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C099BF17-C8B7-4BE4-B7A9-F9964453B8ED}"/>
    </a:ext>
  </a:extLst>
</a:theme>
</file>

<file path=ppt/theme/theme3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3895BFDA-DD2F-40AB-A4AF-F0BD206DA9BF}"/>
    </a:ext>
  </a:extLst>
</a:theme>
</file>

<file path=ppt/theme/theme4.xml><?xml version="1.0" encoding="utf-8"?>
<a:theme xmlns:a="http://schemas.openxmlformats.org/drawingml/2006/main" name="Product titles with tag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E91D1BA-F315-4F6F-ABF8-9584CB0798AE}"/>
    </a:ext>
  </a:extLst>
</a:theme>
</file>

<file path=ppt/theme/theme5.xml><?xml version="1.0" encoding="utf-8"?>
<a:theme xmlns:a="http://schemas.openxmlformats.org/drawingml/2006/main" name="Products with no taglin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5F19BAD-74FA-47F8-BCA9-3B24D0DC190F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bc-16x9-template.potx</Template>
  <TotalTime>9417</TotalTime>
  <Words>2431</Words>
  <Application>Microsoft Macintosh PowerPoint</Application>
  <PresentationFormat>Custom</PresentationFormat>
  <Paragraphs>429</Paragraphs>
  <Slides>57</Slides>
  <Notes>40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57</vt:i4>
      </vt:variant>
    </vt:vector>
  </HeadingPairs>
  <TitlesOfParts>
    <vt:vector size="62" baseType="lpstr">
      <vt:lpstr>bc-16x9-template</vt:lpstr>
      <vt:lpstr>Brightcove Dark</vt:lpstr>
      <vt:lpstr>2014 Titles</vt:lpstr>
      <vt:lpstr>Product titles with tagline</vt:lpstr>
      <vt:lpstr>Products with no taglines</vt:lpstr>
      <vt:lpstr>PowerPoint Presentation</vt:lpstr>
      <vt:lpstr>Developing with Brightcove Player</vt:lpstr>
      <vt:lpstr>Introducing the Course</vt:lpstr>
      <vt:lpstr>What: Brightcove Player</vt:lpstr>
      <vt:lpstr>What: Brightcove Player Development</vt:lpstr>
      <vt:lpstr>Why: Code Samples</vt:lpstr>
      <vt:lpstr>How: Agenda</vt:lpstr>
      <vt:lpstr>How: Agenda (cont)</vt:lpstr>
      <vt:lpstr>Prerequisites</vt:lpstr>
      <vt:lpstr>Setting Up to Develop with Brightcove Player</vt:lpstr>
      <vt:lpstr>Setup</vt:lpstr>
      <vt:lpstr>Getting Session Materials - GitHub</vt:lpstr>
      <vt:lpstr>Brightcove Player Documentation</vt:lpstr>
      <vt:lpstr>Using JavaScript with Brightcove Player</vt:lpstr>
      <vt:lpstr>JavaScript Code Dilemma</vt:lpstr>
      <vt:lpstr>API Is Event Driven</vt:lpstr>
      <vt:lpstr>Callback Function Implementations</vt:lpstr>
      <vt:lpstr>Getting Started with Brightcove Player Development</vt:lpstr>
      <vt:lpstr>Get Reference to Player </vt:lpstr>
      <vt:lpstr>Get Reference to Player - cont </vt:lpstr>
      <vt:lpstr>Player Methods</vt:lpstr>
      <vt:lpstr>Player Events</vt:lpstr>
      <vt:lpstr>Player Events - cont</vt:lpstr>
      <vt:lpstr>Task 1: Using the API to Play a Video and Display Event Object </vt:lpstr>
      <vt:lpstr>Using the Player Catalog</vt:lpstr>
      <vt:lpstr>Player Catalog</vt:lpstr>
      <vt:lpstr>Returned Object from getVideo()</vt:lpstr>
      <vt:lpstr>Task 2: Dynamically Loading and Playing a Video</vt:lpstr>
      <vt:lpstr>Using the mediainfo Property</vt:lpstr>
      <vt:lpstr>mediainfo Property</vt:lpstr>
      <vt:lpstr>Data in mediainfo</vt:lpstr>
      <vt:lpstr>Access mediainfo Data</vt:lpstr>
      <vt:lpstr>Task 3: Display Video Information in the HTML Page</vt:lpstr>
      <vt:lpstr>Using the iframe Player Implementation</vt:lpstr>
      <vt:lpstr>Advantages of iframe Player Implementation</vt:lpstr>
      <vt:lpstr>When You Cannot Use iframe Implementation</vt:lpstr>
      <vt:lpstr>Dynamically Change Video in iframe</vt:lpstr>
      <vt:lpstr>Dynamically Change Video in iframe (cont)</vt:lpstr>
      <vt:lpstr>Dynamically Change Video in iframe (cont)</vt:lpstr>
      <vt:lpstr>Communicate Between HTML Page and iframe</vt:lpstr>
      <vt:lpstr>Task 4: Changing the Video in an iframe Player Implementation 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Task 5: Adding the Overlay Plugin to a Player AND/OR Task 6: Using the IMA Plugin to Play VAST Ads </vt:lpstr>
      <vt:lpstr>Using Playlists</vt:lpstr>
      <vt:lpstr>Playlists</vt:lpstr>
      <vt:lpstr>Other Layouts Possible</vt:lpstr>
      <vt:lpstr>Enable Playlists in Studio</vt:lpstr>
      <vt:lpstr>Associate Playlist with Enabled Player</vt:lpstr>
      <vt:lpstr>In-Page Code Needs &lt;ol&gt;</vt:lpstr>
      <vt:lpstr>iframe Code Needs Styling</vt:lpstr>
      <vt:lpstr>Thank You!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</dc:creator>
  <cp:lastModifiedBy>Matthew Boles</cp:lastModifiedBy>
  <cp:revision>112</cp:revision>
  <dcterms:created xsi:type="dcterms:W3CDTF">2014-09-13T21:02:55Z</dcterms:created>
  <dcterms:modified xsi:type="dcterms:W3CDTF">2016-03-29T16:30:34Z</dcterms:modified>
</cp:coreProperties>
</file>

<file path=docProps/thumbnail.jpeg>
</file>